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ad1d4c1d69_2_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ad1d4c1d69_2_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ad1d4c1d69_2_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d1d4c1d69_2_12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ad1d4c1d69_2_12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ad1d4c1d69_2_12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d1d4c1d69_2_13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ad1d4c1d69_2_13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d1d4c1d69_2_13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d1d4c1d69_2_15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ad1d4c1d69_2_15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ad1d4c1d69_2_15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d1d4c1d69_2_17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ad1d4c1d69_2_17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ad1d4c1d69_2_17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d1d4c1d69_2_19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ad1d4c1d69_2_19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ad1d4c1d69_2_19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d1d4c1d69_2_21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ad1d4c1d69_2_21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ad1d4c1d69_2_21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d1d4c1d69_3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d1d4c1d69_3_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ad1d4c1d69_3_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d1d4c1d69_2_1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ad1d4c1d69_2_1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3ad1d4c1d69_2_1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d1d4c1d69_2_2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ad1d4c1d69_2_2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d1d4c1d69_2_2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d1d4c1d69_2_3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ad1d4c1d69_2_3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ad1d4c1d69_2_3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d1d4c1d69_2_5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ad1d4c1d69_2_5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ad1d4c1d69_2_5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d1d4c1d69_2_6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ad1d4c1d69_2_6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d1d4c1d69_2_6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d1d4c1d69_2_8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ad1d4c1d69_2_8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ad1d4c1d69_2_8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d1d4c1d69_2_10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ad1d4c1d69_2_10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ad1d4c1d69_2_10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4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c63sfzmWfS0" TargetMode="External"/><Relationship Id="rId4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3D4D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533400" y="863054"/>
            <a:ext cx="8238744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4500"/>
              <a:buFont typeface="Georgia"/>
              <a:buNone/>
            </a:pPr>
            <a:r>
              <a:rPr b="1" i="0" lang="en" sz="4500" u="none" cap="none" strike="noStrike">
                <a:solidFill>
                  <a:srgbClr val="FFD700"/>
                </a:solidFill>
                <a:latin typeface="Georgia"/>
                <a:ea typeface="Georgia"/>
                <a:cs typeface="Georgia"/>
                <a:sym typeface="Georgia"/>
              </a:rPr>
              <a:t>🐆 SURVIVAL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533400" y="1853654"/>
            <a:ext cx="8238744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Cheetah-Gazelle Arms Race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533400" y="2714625"/>
            <a:ext cx="2288828" cy="773311"/>
          </a:xfrm>
          <a:prstGeom prst="roundRect">
            <a:avLst>
              <a:gd fmla="val 14781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866775" y="2914650"/>
            <a:ext cx="1654519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🧬 MS-LS4-4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3012728" y="2714625"/>
            <a:ext cx="2763441" cy="773311"/>
          </a:xfrm>
          <a:prstGeom prst="roundRect">
            <a:avLst>
              <a:gd fmla="val 14781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3346103" y="2914650"/>
            <a:ext cx="213862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⚡ Forces Spiral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533400" y="3907036"/>
            <a:ext cx="823874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5D6A7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A5D6A7"/>
                </a:solidFill>
                <a:latin typeface="Arial"/>
                <a:ea typeface="Arial"/>
                <a:cs typeface="Arial"/>
                <a:sym typeface="Arial"/>
              </a:rPr>
              <a:t>Grade 8 Science | Rosche | 100 Points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5d301914.png" id="191" name="Google Shape;1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09550"/>
            <a:ext cx="8458200" cy="13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/>
          <p:nvPr/>
        </p:nvSpPr>
        <p:spPr>
          <a:xfrm>
            <a:off x="609600" y="381000"/>
            <a:ext cx="808329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🧬 STATION 2  |  21 PTS  |  ~15 MIN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09600" y="784771"/>
            <a:ext cx="8083296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orgia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Trait Simulation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e048375e.png" id="194" name="Google Shape;1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1695301"/>
            <a:ext cx="5448300" cy="2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>
            <a:off x="647700" y="1885801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en" sz="22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Scatter beans on background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47700" y="2499122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en" sz="22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Hunt for 10 seconds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47700" y="3112443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i="0" lang="en" sz="22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Count survivors by color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647700" y="3725763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i="0" lang="en" sz="22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Repeat 3+ generations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f9e662f.png" id="199" name="Google Shape;19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1695301"/>
            <a:ext cx="2857500" cy="2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/>
          <p:nvPr/>
        </p:nvSpPr>
        <p:spPr>
          <a:xfrm>
            <a:off x="6153150" y="1913483"/>
            <a:ext cx="2487168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💡 KEY INSIGHT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6153150" y="2420094"/>
            <a:ext cx="2487168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Population changes over time.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6153150" y="3629769"/>
            <a:ext cx="2487168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EB3B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FFEB3B"/>
                </a:solidFill>
                <a:latin typeface="Arial"/>
                <a:ea typeface="Arial"/>
                <a:cs typeface="Arial"/>
                <a:sym typeface="Arial"/>
              </a:rPr>
              <a:t>Individuals DON'T!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381000" y="304800"/>
            <a:ext cx="8549640" cy="69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3900"/>
              <a:buFont typeface="Georgia"/>
              <a:buNone/>
            </a:pPr>
            <a:r>
              <a:rPr b="1" i="0" lang="en" sz="3900" u="none" cap="none" strike="noStrike">
                <a:solidFill>
                  <a:srgbClr val="1B5E20"/>
                </a:solidFill>
                <a:latin typeface="Georgia"/>
                <a:ea typeface="Georgia"/>
                <a:cs typeface="Georgia"/>
                <a:sym typeface="Georgia"/>
              </a:rPr>
              <a:t>🧬 Selection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265ffc49.png"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50590"/>
            <a:ext cx="2705100" cy="115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>
            <a:off x="509397" y="1360140"/>
            <a:ext cx="2448306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 VARIATION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509397" y="1809601"/>
            <a:ext cx="244830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Different traits exist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387bb500.png" id="212" name="Google Shape;21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9450" y="1150590"/>
            <a:ext cx="2705100" cy="115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3347847" y="1360140"/>
            <a:ext cx="2448306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2100" u="none" cap="none" strike="noStrike">
                <a:solidFill>
                  <a:srgbClr val="BF360C"/>
                </a:solidFill>
                <a:latin typeface="Arial"/>
                <a:ea typeface="Arial"/>
                <a:cs typeface="Arial"/>
                <a:sym typeface="Arial"/>
              </a:rPr>
              <a:t> SELECTION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3347847" y="1809601"/>
            <a:ext cx="244830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Some survive better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82588cc7.png" id="215" name="Google Shape;2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7900" y="1150590"/>
            <a:ext cx="2705100" cy="115803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6186297" y="1360140"/>
            <a:ext cx="2448306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21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 CHANGE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6186297" y="1809601"/>
            <a:ext cx="244830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Population shifts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35b1038a.png" id="218" name="Google Shape;21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2441972"/>
            <a:ext cx="83820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/>
          <p:nvPr/>
        </p:nvSpPr>
        <p:spPr>
          <a:xfrm>
            <a:off x="569214" y="2651522"/>
            <a:ext cx="8005572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148C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⚡ Force changes motion → Selection pressure changes population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e221f980.png" id="220" name="Google Shape;22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3775472"/>
            <a:ext cx="4124325" cy="101322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475774" y="3908822"/>
            <a:ext cx="3934777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No force = No Δ motion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e2b79e41.png" id="222" name="Google Shape;22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38675" y="3775472"/>
            <a:ext cx="4124325" cy="101322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/>
          <p:nvPr/>
        </p:nvSpPr>
        <p:spPr>
          <a:xfrm>
            <a:off x="4733449" y="3908822"/>
            <a:ext cx="3934777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148C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No selection = No Δ population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01ebb7fb.png"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09550"/>
            <a:ext cx="8458200" cy="13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/>
          <p:nvPr/>
        </p:nvSpPr>
        <p:spPr>
          <a:xfrm>
            <a:off x="609600" y="381000"/>
            <a:ext cx="808329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59D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59D"/>
                </a:solidFill>
                <a:latin typeface="Arial"/>
                <a:ea typeface="Arial"/>
                <a:cs typeface="Arial"/>
                <a:sym typeface="Arial"/>
              </a:rPr>
              <a:t>🔧 STATION 3  |  25 PTS  |  ~20 MIN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609600" y="784771"/>
            <a:ext cx="8083296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orgia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Design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06f94e72.png" id="232" name="Google Shape;23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1695301"/>
            <a:ext cx="5448300" cy="2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666750" y="1904851"/>
            <a:ext cx="4974336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F360C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BF360C"/>
                </a:solidFill>
                <a:latin typeface="Arial"/>
                <a:ea typeface="Arial"/>
                <a:cs typeface="Arial"/>
                <a:sym typeface="Arial"/>
              </a:rPr>
              <a:t>Design a "Survivor"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666750" y="2483941"/>
            <a:ext cx="4974336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" sz="21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 Choose a specific MASS (kg)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666750" y="3024932"/>
            <a:ext cx="4974336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" sz="21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 Calculate escape FORCE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666750" y="3565922"/>
            <a:ext cx="4974336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b="0" i="0" lang="en" sz="21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 Justify with F = ma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6570c39.png" id="237" name="Google Shape;23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1695301"/>
            <a:ext cx="2857500" cy="1745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6134100" y="1885801"/>
            <a:ext cx="2526030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59D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59D"/>
                </a:solidFill>
                <a:latin typeface="Arial"/>
                <a:ea typeface="Arial"/>
                <a:cs typeface="Arial"/>
                <a:sym typeface="Arial"/>
              </a:rPr>
              <a:t>! CONSTRAINTS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6134100" y="2346722"/>
            <a:ext cx="2526030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 Open grassland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6134100" y="2796183"/>
            <a:ext cx="2526030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 Wolves (35 mph)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53ee017d.png" id="241" name="Google Shape;24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573959"/>
            <a:ext cx="2857500" cy="107424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/>
          <p:nvPr/>
        </p:nvSpPr>
        <p:spPr>
          <a:xfrm>
            <a:off x="6109335" y="3764459"/>
            <a:ext cx="2526030" cy="693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⚠️ Every choice needs physics!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381000" y="304800"/>
            <a:ext cx="8549640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3600"/>
              <a:buFont typeface="Georgia"/>
              <a:buNone/>
            </a:pPr>
            <a:r>
              <a:rPr b="1" i="0" lang="en" sz="3600" u="none" cap="none" strike="noStrike">
                <a:solidFill>
                  <a:srgbClr val="E65100"/>
                </a:solidFill>
                <a:latin typeface="Georgia"/>
                <a:ea typeface="Georgia"/>
                <a:cs typeface="Georgia"/>
                <a:sym typeface="Georgia"/>
              </a:rPr>
              <a:t>💡 Justification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3bed8c7e.png" id="249" name="Google Shape;2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059061"/>
            <a:ext cx="4114800" cy="259109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/>
          <p:nvPr/>
        </p:nvSpPr>
        <p:spPr>
          <a:xfrm>
            <a:off x="590550" y="1268611"/>
            <a:ext cx="376961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✗ WEAK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590550" y="1737122"/>
            <a:ext cx="3695700" cy="613321"/>
          </a:xfrm>
          <a:prstGeom prst="roundRect">
            <a:avLst>
              <a:gd fmla="val 1242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723900" y="1870472"/>
            <a:ext cx="3497580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1950"/>
              <a:buFont typeface="Arial"/>
              <a:buNone/>
            </a:pPr>
            <a:r>
              <a:rPr b="0" i="1" lang="en" sz="19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"Small because it's faster"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590550" y="2445693"/>
            <a:ext cx="3769614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Problem: No F=ma reasoning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98ddb37.png" id="254" name="Google Shape;2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059061"/>
            <a:ext cx="4114800" cy="259109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/>
          <p:nvPr/>
        </p:nvSpPr>
        <p:spPr>
          <a:xfrm>
            <a:off x="4857750" y="1268611"/>
            <a:ext cx="376961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✓ STRONG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4857750" y="1737122"/>
            <a:ext cx="3695700" cy="959941"/>
          </a:xfrm>
          <a:prstGeom prst="roundRect">
            <a:avLst>
              <a:gd fmla="val 793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4991100" y="1870472"/>
            <a:ext cx="3497580" cy="693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1950"/>
              <a:buFont typeface="Arial"/>
              <a:buNone/>
            </a:pPr>
            <a:r>
              <a:rPr b="0" i="1" lang="en" sz="195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"20kg → a=400N/20kg = 20m/s²"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4857750" y="2792313"/>
            <a:ext cx="3769614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Winner: Shows calculation!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5ebf1594.png" id="259" name="Google Shape;2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764459"/>
            <a:ext cx="4626173" cy="9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/>
          <p:nvPr/>
        </p:nvSpPr>
        <p:spPr>
          <a:xfrm>
            <a:off x="509617" y="3897809"/>
            <a:ext cx="4368939" cy="693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INCLUDE: mass (kg) | force (N) | accel (m/s²)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94e2594.png" id="261" name="Google Shape;26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0523" y="3764459"/>
            <a:ext cx="3622477" cy="9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>
            <a:off x="5311973" y="3897809"/>
            <a:ext cx="3345168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TRADEOFF: Mass vs Agility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d7d96592.png" id="268" name="Google Shape;2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71450"/>
            <a:ext cx="8534400" cy="9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/>
          <p:nvPr/>
        </p:nvSpPr>
        <p:spPr>
          <a:xfrm>
            <a:off x="533400" y="285750"/>
            <a:ext cx="8238744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🎓 EXIT TICKET  |  22 PTS  |  ~15 MIN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533400" y="598140"/>
            <a:ext cx="412908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orgia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Final Check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d3259185.png" id="271" name="Google Shape;2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226790"/>
            <a:ext cx="5753100" cy="345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533400" y="136014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Explain natural selection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533400" y="183639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N3L collision forces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533400" y="231264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Calculate % survivors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533400" y="278889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a = F/m calculation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533400" y="326514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Predict population change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533400" y="3741390"/>
            <a:ext cx="546011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b="0" i="0" lang="en" sz="195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 Write 2 scientific questions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beb93b32.png" id="278" name="Google Shape;27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1226790"/>
            <a:ext cx="2667000" cy="25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/>
          <p:nvPr/>
        </p:nvSpPr>
        <p:spPr>
          <a:xfrm>
            <a:off x="6305550" y="1621334"/>
            <a:ext cx="2448306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QUESTION TYPES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6305550" y="1990874"/>
            <a:ext cx="244830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NEW: 2 Selection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6305550" y="2348954"/>
            <a:ext cx="244830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SPIRAL: 2 Forces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6305550" y="2707035"/>
            <a:ext cx="244830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INTEGRATE: 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6305550" y="3065115"/>
            <a:ext cx="244830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0CAF9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0CAF9"/>
                </a:solidFill>
                <a:latin typeface="Arial"/>
                <a:ea typeface="Arial"/>
                <a:cs typeface="Arial"/>
                <a:sym typeface="Arial"/>
              </a:rPr>
              <a:t>SEP-1: 1 Question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1229bed.png" id="284" name="Google Shape;28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3855839"/>
            <a:ext cx="2667000" cy="83046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/>
          <p:nvPr/>
        </p:nvSpPr>
        <p:spPr>
          <a:xfrm>
            <a:off x="6242685" y="3951089"/>
            <a:ext cx="2526030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 Review before Submit!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3D4D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/>
          <p:nvPr/>
        </p:nvSpPr>
        <p:spPr>
          <a:xfrm>
            <a:off x="419100" y="266700"/>
            <a:ext cx="8471916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3600"/>
              <a:buFont typeface="Georgia"/>
              <a:buNone/>
            </a:pPr>
            <a:r>
              <a:rPr b="1" i="0" lang="en" sz="3600" u="none" cap="none" strike="noStrike">
                <a:solidFill>
                  <a:srgbClr val="FFD700"/>
                </a:solidFill>
                <a:latin typeface="Georgia"/>
                <a:ea typeface="Georgia"/>
                <a:cs typeface="Georgia"/>
                <a:sym typeface="Georgia"/>
              </a:rPr>
              <a:t>🏆 Synthesis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419100" y="1059061"/>
            <a:ext cx="1976438" cy="1020961"/>
          </a:xfrm>
          <a:prstGeom prst="roundRect">
            <a:avLst>
              <a:gd fmla="val 11195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564499" y="1220986"/>
            <a:ext cx="1685639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⚖️ N3L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564499" y="1571476"/>
            <a:ext cx="168563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Forces equal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2528888" y="1059061"/>
            <a:ext cx="1976438" cy="1020961"/>
          </a:xfrm>
          <a:prstGeom prst="roundRect">
            <a:avLst>
              <a:gd fmla="val 11195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2674287" y="1220986"/>
            <a:ext cx="1685639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⚡ F = ma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2674287" y="1571476"/>
            <a:ext cx="168563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Mass → accel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4638675" y="1059061"/>
            <a:ext cx="1976438" cy="1020961"/>
          </a:xfrm>
          <a:prstGeom prst="roundRect">
            <a:avLst>
              <a:gd fmla="val 11195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4784074" y="1220986"/>
            <a:ext cx="1685639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🧬 Selection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4784074" y="1571476"/>
            <a:ext cx="168563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Δ Population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6748463" y="1059061"/>
            <a:ext cx="1976438" cy="1020961"/>
          </a:xfrm>
          <a:prstGeom prst="roundRect">
            <a:avLst>
              <a:gd fmla="val 11195" name="adj"/>
            </a:avLst>
          </a:prstGeom>
          <a:solidFill>
            <a:srgbClr val="1A5F7A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6893862" y="1220986"/>
            <a:ext cx="1685639" cy="293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🔬 Physics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6893862" y="1571476"/>
            <a:ext cx="168563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 Evolution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419100" y="2213372"/>
            <a:ext cx="8305800" cy="704850"/>
          </a:xfrm>
          <a:prstGeom prst="roundRect">
            <a:avLst>
              <a:gd fmla="val 1891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608076" y="2365772"/>
            <a:ext cx="792784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3D4D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0D3D4D"/>
                </a:solidFill>
                <a:latin typeface="Arial"/>
                <a:ea typeface="Arial"/>
                <a:cs typeface="Arial"/>
                <a:sym typeface="Arial"/>
              </a:rPr>
              <a:t>🐋 Next Week: Why do whales have finger bones?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419100" y="3032522"/>
            <a:ext cx="8305800" cy="605730"/>
          </a:xfrm>
          <a:prstGeom prst="roundRect">
            <a:avLst>
              <a:gd fmla="val 18870" name="adj"/>
            </a:avLst>
          </a:prstGeom>
          <a:solidFill>
            <a:srgbClr val="234E52"/>
          </a:solidFill>
          <a:ln cap="flat" cmpd="sng" w="28575">
            <a:solidFill>
              <a:srgbClr val="FFD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598361" y="3175397"/>
            <a:ext cx="7947279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📝 NOTECARD: One thing learned + one question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cheetah extreme acceleration and chasing gazel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91440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419100" y="342900"/>
            <a:ext cx="8471916" cy="69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3D4D"/>
              </a:buClr>
              <a:buSzPts val="3900"/>
              <a:buFont typeface="Georgia"/>
              <a:buNone/>
            </a:pPr>
            <a:r>
              <a:rPr b="1" i="0" lang="en" sz="3900" u="none" cap="none" strike="noStrike">
                <a:solidFill>
                  <a:srgbClr val="0D3D4D"/>
                </a:solidFill>
                <a:latin typeface="Georgia"/>
                <a:ea typeface="Georgia"/>
                <a:cs typeface="Georgia"/>
                <a:sym typeface="Georgia"/>
              </a:rPr>
              <a:t>🐆 The Mystery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c990c0e2.png"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226790"/>
            <a:ext cx="4057650" cy="243467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/>
          <p:nvPr/>
        </p:nvSpPr>
        <p:spPr>
          <a:xfrm>
            <a:off x="723900" y="1516410"/>
            <a:ext cx="3594735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CHEETAH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723900" y="2057400"/>
            <a:ext cx="3594735" cy="85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70 mph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723900" y="3025080"/>
            <a:ext cx="3594735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1950"/>
              <a:buFont typeface="Arial"/>
              <a:buNone/>
            </a:pPr>
            <a:r>
              <a:rPr b="0" i="0" lang="en" sz="195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Fastest land animal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be5cf29.png"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250" y="1226790"/>
            <a:ext cx="4057650" cy="243467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4972050" y="1516410"/>
            <a:ext cx="3594735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GAZELLE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4972050" y="2057400"/>
            <a:ext cx="3594735" cy="85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60 mph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4972050" y="3025080"/>
            <a:ext cx="3594735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1950"/>
              <a:buFont typeface="Arial"/>
              <a:buNone/>
            </a:pPr>
            <a:r>
              <a:rPr b="0" i="0" lang="en" sz="19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10 mph SLOWER!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30e9c6b6.png" id="84" name="Google Shape;8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3813870"/>
            <a:ext cx="8305800" cy="87243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549783" y="4023420"/>
            <a:ext cx="8044434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🤔 Why haven't gazelles gone EXTINCT?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5E9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869c9231.png"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476250" y="866924"/>
            <a:ext cx="8355330" cy="5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3150"/>
              <a:buFont typeface="Arial"/>
              <a:buNone/>
            </a:pPr>
            <a:r>
              <a:rPr b="1" i="0" lang="en" sz="31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🎯 DRIVING QUESTION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476250" y="1807964"/>
            <a:ext cx="8355330" cy="2468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5400"/>
              <a:buFont typeface="Arial"/>
              <a:buNone/>
            </a:pPr>
            <a:r>
              <a:rPr b="1" i="0" lang="en" sz="54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What factors besides speed determine survival?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419100" y="381000"/>
            <a:ext cx="8471916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3600"/>
              <a:buFont typeface="Georgia"/>
              <a:buNone/>
            </a:pPr>
            <a:r>
              <a:rPr b="1" i="0" lang="en" sz="3600" u="none" cap="none" strike="noStrike">
                <a:solidFill>
                  <a:srgbClr val="1565C0"/>
                </a:solidFill>
                <a:latin typeface="Georgia"/>
                <a:ea typeface="Georgia"/>
                <a:cs typeface="Georgia"/>
                <a:sym typeface="Georgia"/>
              </a:rPr>
              <a:t>📚 Review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9f769f0e.png"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211461"/>
            <a:ext cx="4057650" cy="208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723900" y="1512689"/>
            <a:ext cx="3594735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NEWTON'S 3rd LAW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723900" y="2038350"/>
            <a:ext cx="3594735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Forces are EQUAL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723900" y="2518321"/>
            <a:ext cx="3594735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and OPPOSITE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b12b362b.png"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250" y="1211461"/>
            <a:ext cx="4057650" cy="208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4972050" y="1512689"/>
            <a:ext cx="3594735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F = ma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4972050" y="2038350"/>
            <a:ext cx="3594735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Force = mass ×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972050" y="2518321"/>
            <a:ext cx="3594735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acceleration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f4fcc611.png" id="108" name="Google Shape;1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3451920"/>
            <a:ext cx="8305800" cy="123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723900" y="3642420"/>
            <a:ext cx="7927848" cy="85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148C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💡 a = F/m → Same force + smaller mass = MORE acceleration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381000" y="342900"/>
            <a:ext cx="8549640" cy="69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3900"/>
              <a:buFont typeface="Georgia"/>
              <a:buNone/>
            </a:pPr>
            <a:r>
              <a:rPr b="1" i="0" lang="en" sz="3900" u="none" cap="none" strike="noStrike">
                <a:solidFill>
                  <a:srgbClr val="1B5E20"/>
                </a:solidFill>
                <a:latin typeface="Georgia"/>
                <a:ea typeface="Georgia"/>
                <a:cs typeface="Georgia"/>
                <a:sym typeface="Georgia"/>
              </a:rPr>
              <a:t>🎯 Targets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033e084a.png"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26790"/>
            <a:ext cx="4114800" cy="165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685800" y="1760190"/>
            <a:ext cx="237878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1090464" y="1680270"/>
            <a:ext cx="3240271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Apply N3L to predator-prey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b4f6988.png" id="119" name="Google Shape;1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226790"/>
            <a:ext cx="4114800" cy="165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>
            <a:off x="4953000" y="1760190"/>
            <a:ext cx="237878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357664" y="1680270"/>
            <a:ext cx="3240271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Use F=ma for escape advantage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b10f75cc.png" id="122" name="Google Shape;12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032671"/>
            <a:ext cx="4114800" cy="16536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685800" y="3566071"/>
            <a:ext cx="237878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A148C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4A148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1090464" y="3672780"/>
            <a:ext cx="3235565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7B1FA2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7B1FA2"/>
                </a:solidFill>
                <a:latin typeface="Arial"/>
                <a:ea typeface="Arial"/>
                <a:cs typeface="Arial"/>
                <a:sym typeface="Arial"/>
              </a:rPr>
              <a:t>Trait variation → survival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f03a45a5.png" id="125" name="Google Shape;12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8200" y="3032671"/>
            <a:ext cx="4114800" cy="165362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4953000" y="3566071"/>
            <a:ext cx="237878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F360C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BF360C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5357664" y="3486150"/>
            <a:ext cx="3240271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651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E65100"/>
                </a:solidFill>
                <a:latin typeface="Arial"/>
                <a:ea typeface="Arial"/>
                <a:cs typeface="Arial"/>
                <a:sym typeface="Arial"/>
              </a:rPr>
              <a:t>Physics → natural selection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e2044716.png"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09550"/>
            <a:ext cx="8458200" cy="13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609600" y="381000"/>
            <a:ext cx="8083296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🎯 HOOK  |  12 PTS  |  ~10 MIN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609600" y="784771"/>
            <a:ext cx="8083296" cy="58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orgia"/>
              <a:buNone/>
            </a:pPr>
            <a:r>
              <a:rPr b="1" i="0" lang="en" sz="33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Mystery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a1f0d796.png" id="136" name="Google Shape;13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1695301"/>
            <a:ext cx="5448300" cy="2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647700" y="1885801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6B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5C6BC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en" sz="2250" u="none" cap="none" strike="noStrike">
                <a:solidFill>
                  <a:srgbClr val="311B92"/>
                </a:solidFill>
                <a:latin typeface="Arial"/>
                <a:ea typeface="Arial"/>
                <a:cs typeface="Arial"/>
                <a:sym typeface="Arial"/>
              </a:rPr>
              <a:t> State Newton's 3rd Law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647700" y="2518172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6B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5C6BC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en" sz="2250" u="none" cap="none" strike="noStrike">
                <a:solidFill>
                  <a:srgbClr val="311B92"/>
                </a:solidFill>
                <a:latin typeface="Arial"/>
                <a:ea typeface="Arial"/>
                <a:cs typeface="Arial"/>
                <a:sym typeface="Arial"/>
              </a:rPr>
              <a:t> Predict why gazelles survive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647700" y="3150543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6B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5C6BC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i="0" lang="en" sz="2250" u="none" cap="none" strike="noStrike">
                <a:solidFill>
                  <a:srgbClr val="311B92"/>
                </a:solidFill>
                <a:latin typeface="Arial"/>
                <a:ea typeface="Arial"/>
                <a:cs typeface="Arial"/>
                <a:sym typeface="Arial"/>
              </a:rPr>
              <a:t> Identify physics advantages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647700" y="3782913"/>
            <a:ext cx="5013198" cy="47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6BC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5C6BC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i="0" lang="en" sz="2250" u="none" cap="none" strike="noStrike">
                <a:solidFill>
                  <a:srgbClr val="311B92"/>
                </a:solidFill>
                <a:latin typeface="Arial"/>
                <a:ea typeface="Arial"/>
                <a:cs typeface="Arial"/>
                <a:sym typeface="Arial"/>
              </a:rPr>
              <a:t> Connect to F=ma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a9ad794.png" id="141" name="Google Shape;14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1695301"/>
            <a:ext cx="2857500" cy="173012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/>
          <p:nvPr/>
        </p:nvSpPr>
        <p:spPr>
          <a:xfrm>
            <a:off x="6134100" y="1885801"/>
            <a:ext cx="2526030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🤔 THINK: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6134100" y="2354312"/>
            <a:ext cx="2526030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forces are equal, what differs?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f245adec.png" id="144" name="Google Shape;14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558778"/>
            <a:ext cx="2857500" cy="108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6089904" y="3730228"/>
            <a:ext cx="2564892" cy="74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 Submit before Station 1!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a468b807.png"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09550"/>
            <a:ext cx="8458200" cy="1222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609600" y="361950"/>
            <a:ext cx="8083296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⚡ STATION 1  |  20 PTS  |  ~18 MIN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609600" y="720030"/>
            <a:ext cx="8083296" cy="5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Georgia"/>
              <a:buNone/>
            </a:pPr>
            <a:r>
              <a:rPr b="1" i="0" lang="en" sz="315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Force Analysis</a:t>
            </a:r>
            <a:endParaRPr b="0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27fdd46b.png" id="154" name="Google Shape;1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" y="1565821"/>
            <a:ext cx="5562600" cy="308237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628650" y="1737271"/>
            <a:ext cx="5168646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0" i="0" lang="en" sz="2100" u="none" cap="none" strike="noStrike">
                <a:solidFill>
                  <a:srgbClr val="880E4F"/>
                </a:solidFill>
                <a:latin typeface="Arial"/>
                <a:ea typeface="Arial"/>
                <a:cs typeface="Arial"/>
                <a:sym typeface="Arial"/>
              </a:rPr>
              <a:t> Identify force pairs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628650" y="2304901"/>
            <a:ext cx="5168646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en" sz="2100" u="none" cap="none" strike="noStrike">
                <a:solidFill>
                  <a:srgbClr val="880E4F"/>
                </a:solidFill>
                <a:latin typeface="Arial"/>
                <a:ea typeface="Arial"/>
                <a:cs typeface="Arial"/>
                <a:sym typeface="Arial"/>
              </a:rPr>
              <a:t> Apply N3L to collision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628650" y="2872532"/>
            <a:ext cx="5168646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i="0" lang="en" sz="2100" u="none" cap="none" strike="noStrike">
                <a:solidFill>
                  <a:srgbClr val="880E4F"/>
                </a:solidFill>
                <a:latin typeface="Arial"/>
                <a:ea typeface="Arial"/>
                <a:cs typeface="Arial"/>
                <a:sym typeface="Arial"/>
              </a:rPr>
              <a:t> Calculate F = ma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628650" y="3440162"/>
            <a:ext cx="5168646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i="0" lang="en" sz="2100" u="none" cap="none" strike="noStrike">
                <a:solidFill>
                  <a:srgbClr val="880E4F"/>
                </a:solidFill>
                <a:latin typeface="Arial"/>
                <a:ea typeface="Arial"/>
                <a:cs typeface="Arial"/>
                <a:sym typeface="Arial"/>
              </a:rPr>
              <a:t> Compare accelerations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82bd6df8.png" id="159" name="Google Shape;15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8850" y="1565821"/>
            <a:ext cx="2762250" cy="233570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6248400" y="1756321"/>
            <a:ext cx="2390013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D47A1"/>
                </a:solidFill>
                <a:latin typeface="Arial"/>
                <a:ea typeface="Arial"/>
                <a:cs typeface="Arial"/>
                <a:sym typeface="Arial"/>
              </a:rPr>
              <a:t>📊 SCENARIO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6248400" y="2171551"/>
            <a:ext cx="2390013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Cheetah: 50 kg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6248400" y="2575322"/>
            <a:ext cx="2390013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Gazelle: 25 kg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6248400" y="2979093"/>
            <a:ext cx="2390013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65C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565C0"/>
                </a:solidFill>
                <a:latin typeface="Arial"/>
                <a:ea typeface="Arial"/>
                <a:cs typeface="Arial"/>
                <a:sym typeface="Arial"/>
              </a:rPr>
              <a:t>→ Accel: 20 m/s²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0811ce44.png" id="164" name="Google Shape;16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8850" y="3996779"/>
            <a:ext cx="2762250" cy="65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6166675" y="4149179"/>
            <a:ext cx="2506599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F360C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BF360C"/>
                </a:solidFill>
                <a:latin typeface="Arial"/>
                <a:ea typeface="Arial"/>
                <a:cs typeface="Arial"/>
                <a:sym typeface="Arial"/>
              </a:rPr>
              <a:t>! Calculator needed!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/>
          <p:nvPr/>
        </p:nvSpPr>
        <p:spPr>
          <a:xfrm>
            <a:off x="381000" y="304800"/>
            <a:ext cx="8549640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3600"/>
              <a:buFont typeface="Georgia"/>
              <a:buNone/>
            </a:pPr>
            <a:r>
              <a:rPr b="1" i="0" lang="en" sz="3600" u="none" cap="none" strike="noStrike">
                <a:solidFill>
                  <a:srgbClr val="C62828"/>
                </a:solidFill>
                <a:latin typeface="Georgia"/>
                <a:ea typeface="Georgia"/>
                <a:cs typeface="Georgia"/>
                <a:sym typeface="Georgia"/>
              </a:rPr>
              <a:t>💡 Escape Physics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9ae59ba.png"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097161"/>
            <a:ext cx="4114800" cy="1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553022" y="1230511"/>
            <a:ext cx="3827907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Force on Gazelle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53022" y="1607641"/>
            <a:ext cx="3827907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F = 25 × 20 = 500 N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41289a60.png" id="175" name="Google Shape;1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097161"/>
            <a:ext cx="4114800" cy="1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/>
          <p:nvPr/>
        </p:nvSpPr>
        <p:spPr>
          <a:xfrm>
            <a:off x="4820222" y="1230511"/>
            <a:ext cx="3827907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Force on Cheetah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4820222" y="1607641"/>
            <a:ext cx="3827907" cy="45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2550"/>
              <a:buFont typeface="Arial"/>
              <a:buNone/>
            </a:pPr>
            <a:r>
              <a:rPr b="1" i="0" lang="en" sz="255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N3L → 500 N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1d4b893.png" id="178" name="Google Shape;17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308622"/>
            <a:ext cx="4114800" cy="148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553593" y="2518172"/>
            <a:ext cx="3769614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B71C1C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B71C1C"/>
                </a:solidFill>
                <a:latin typeface="Arial"/>
                <a:ea typeface="Arial"/>
                <a:cs typeface="Arial"/>
                <a:sym typeface="Arial"/>
              </a:rPr>
              <a:t>Cheetah (50 kg)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53593" y="2940993"/>
            <a:ext cx="3769614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62828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C62828"/>
                </a:solidFill>
                <a:latin typeface="Arial"/>
                <a:ea typeface="Arial"/>
                <a:cs typeface="Arial"/>
                <a:sym typeface="Arial"/>
              </a:rPr>
              <a:t>a = 10 m/s²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846e2c88.png" id="181" name="Google Shape;18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8200" y="2308622"/>
            <a:ext cx="4114800" cy="148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4820793" y="2518172"/>
            <a:ext cx="3769614" cy="346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5E20"/>
              </a:buClr>
              <a:buSzPts val="1950"/>
              <a:buFont typeface="Arial"/>
              <a:buNone/>
            </a:pPr>
            <a:r>
              <a:rPr b="1" i="0" lang="en" sz="1950" u="none" cap="none" strike="noStrike">
                <a:solidFill>
                  <a:srgbClr val="1B5E20"/>
                </a:solidFill>
                <a:latin typeface="Arial"/>
                <a:ea typeface="Arial"/>
                <a:cs typeface="Arial"/>
                <a:sym typeface="Arial"/>
              </a:rPr>
              <a:t>Gazelle (25 kg)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4820793" y="2940993"/>
            <a:ext cx="3769614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7D32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2E7D32"/>
                </a:solidFill>
                <a:latin typeface="Arial"/>
                <a:ea typeface="Arial"/>
                <a:cs typeface="Arial"/>
                <a:sym typeface="Arial"/>
              </a:rPr>
              <a:t>a = 20 m/s²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7368bea4.png" id="184" name="Google Shape;18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3923854"/>
            <a:ext cx="8382000" cy="67806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452628" y="4076254"/>
            <a:ext cx="8238744" cy="37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D700"/>
                </a:solidFill>
                <a:latin typeface="Arial"/>
                <a:ea typeface="Arial"/>
                <a:cs typeface="Arial"/>
                <a:sym typeface="Arial"/>
              </a:rPr>
              <a:t>Same force → Gazelle accelerates 2× faster → ESCAPE! 🏃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